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9" r:id="rId1"/>
  </p:sldMasterIdLst>
  <p:notesMasterIdLst>
    <p:notesMasterId r:id="rId12"/>
  </p:notesMasterIdLst>
  <p:sldIdLst>
    <p:sldId id="264" r:id="rId2"/>
    <p:sldId id="306" r:id="rId3"/>
    <p:sldId id="332" r:id="rId4"/>
    <p:sldId id="282" r:id="rId5"/>
    <p:sldId id="342" r:id="rId6"/>
    <p:sldId id="343" r:id="rId7"/>
    <p:sldId id="335" r:id="rId8"/>
    <p:sldId id="336" r:id="rId9"/>
    <p:sldId id="305" r:id="rId10"/>
    <p:sldId id="318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165"/>
    <p:restoredTop sz="86355"/>
  </p:normalViewPr>
  <p:slideViewPr>
    <p:cSldViewPr snapToGrid="0" snapToObjects="1">
      <p:cViewPr varScale="1">
        <p:scale>
          <a:sx n="72" d="100"/>
          <a:sy n="72" d="100"/>
        </p:scale>
        <p:origin x="208" y="3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2544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agu:Desktop:Erasmus%20Ofisi:2016erasmussonuclari:erasmu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agu:Desktop:Erasmus%20Ofisi:2016erasmussonuclari:erasmus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793563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endParaRPr sz="1000" b="1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algn="r" rtl="0">
              <a:lnSpc>
                <a:spcPct val="115000"/>
              </a:lnSpc>
              <a:spcBef>
                <a:spcPts val="0"/>
              </a:spcBef>
              <a:buSzPct val="122222"/>
              <a:buNone/>
            </a:pPr>
            <a:r>
              <a:rPr lang="en-US" sz="850">
                <a:solidFill>
                  <a:srgbClr val="777777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21:47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AGÜ Gençlik Fabrikası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Gençler için gençlerle birlikte daha iyi bir topluma...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Türkiye’de bir ilk olan Gençlik Fabrikası: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gençleri eğiten,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yaratıcı ve girişimci olmaya teşvik eden,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gençlere yaşama dair beceriler kazandıran,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uluslararası vizyon katan,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gençlerin toplumsal hayata katılımını sağlayıp bir arada öğrenmenin ve üretmenin keyfine vardıran, 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US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•	ulusal ve uluslararası boyutta faaliyet gösteren öğrenen odaklı bir yapıdır.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/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8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Shape 280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Shape 282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pic>
        <p:nvPicPr>
          <p:cNvPr id="4" name="Picture 3" descr="agu-erasmus-ofisi-logo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2" r="68133"/>
          <a:stretch/>
        </p:blipFill>
        <p:spPr>
          <a:xfrm>
            <a:off x="0" y="-1"/>
            <a:ext cx="1257300" cy="13563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33500" y="2557136"/>
            <a:ext cx="962441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ERASMUS</a:t>
            </a:r>
          </a:p>
          <a:p>
            <a:pPr algn="ctr"/>
            <a:r>
              <a:rPr lang="en-US" sz="4800" b="1" dirty="0">
                <a:solidFill>
                  <a:srgbClr val="FF0000"/>
                </a:solidFill>
              </a:rPr>
              <a:t>Committee Meeting</a:t>
            </a:r>
          </a:p>
          <a:p>
            <a:pPr algn="ctr"/>
            <a:endParaRPr lang="en-US" sz="4800" b="1" dirty="0">
              <a:solidFill>
                <a:srgbClr val="FF0000"/>
              </a:solidFill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16 January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48833" y="-322321"/>
            <a:ext cx="1148295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>
              <a:latin typeface="+mj-lt"/>
              <a:cs typeface="Avenir Black Oblique"/>
            </a:endParaRPr>
          </a:p>
          <a:p>
            <a:endParaRPr lang="tr-TR" sz="2800" dirty="0">
              <a:latin typeface="+mj-lt"/>
              <a:cs typeface="Avenir Black Oblique"/>
            </a:endParaRPr>
          </a:p>
          <a:p>
            <a:endParaRPr lang="tr-TR" sz="2800" b="1" dirty="0">
              <a:solidFill>
                <a:srgbClr val="800000"/>
              </a:solidFill>
              <a:latin typeface="+mj-lt"/>
              <a:cs typeface="Avenir Black Oblique"/>
            </a:endParaRPr>
          </a:p>
          <a:p>
            <a:endParaRPr lang="tr-TR" sz="1600" b="1" dirty="0">
              <a:latin typeface="+mj-lt"/>
              <a:cs typeface="Avenir Black Oblique"/>
            </a:endParaRP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4800" b="1" dirty="0"/>
          </a:p>
          <a:p>
            <a:r>
              <a:rPr lang="en-US" sz="4800" b="1" dirty="0"/>
              <a:t> Thank you for your participation!</a:t>
            </a:r>
          </a:p>
        </p:txBody>
      </p:sp>
      <p:pic>
        <p:nvPicPr>
          <p:cNvPr id="7" name="Picture 6" descr="agu-erasmus-ofisi-logo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2" r="68133"/>
          <a:stretch/>
        </p:blipFill>
        <p:spPr>
          <a:xfrm>
            <a:off x="0" y="1"/>
            <a:ext cx="1248833" cy="140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2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38603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Agenda Items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7" y="2099350"/>
            <a:ext cx="10457940" cy="4686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en-US" sz="2400" b="1" dirty="0"/>
              <a:t>Presentations of applicants</a:t>
            </a:r>
          </a:p>
          <a:p>
            <a:pPr>
              <a:lnSpc>
                <a:spcPct val="140000"/>
              </a:lnSpc>
            </a:pPr>
            <a:endParaRPr lang="en-US" sz="2400" b="1" dirty="0"/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en-US" sz="2400" b="1" dirty="0"/>
              <a:t>Discussion on the selection of staff for the new term project</a:t>
            </a:r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endParaRPr lang="en-US" sz="2400" b="1" dirty="0"/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r>
              <a:rPr lang="en-US" sz="2400" b="1" dirty="0"/>
              <a:t>Discussion on the next plans and meetings</a:t>
            </a:r>
            <a:endParaRPr lang="en-US" sz="2400" dirty="0"/>
          </a:p>
          <a:p>
            <a:pPr marL="285750" indent="-285750">
              <a:lnSpc>
                <a:spcPct val="140000"/>
              </a:lnSpc>
              <a:buFont typeface="Arial"/>
              <a:buChar char="•"/>
            </a:pPr>
            <a:endParaRPr lang="en-US" sz="2400" b="1" dirty="0"/>
          </a:p>
          <a:p>
            <a:pPr>
              <a:lnSpc>
                <a:spcPct val="140000"/>
              </a:lnSpc>
            </a:pPr>
            <a:endParaRPr lang="en-US" sz="2400" b="1" dirty="0"/>
          </a:p>
          <a:p>
            <a:pPr>
              <a:lnSpc>
                <a:spcPct val="140000"/>
              </a:lnSpc>
            </a:pPr>
            <a:endParaRPr lang="en-US" sz="2400" b="1" dirty="0"/>
          </a:p>
          <a:p>
            <a:pPr>
              <a:lnSpc>
                <a:spcPct val="140000"/>
              </a:lnSpc>
            </a:pPr>
            <a:r>
              <a:rPr lang="en-US" sz="24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64176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6" y="189178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j-lt"/>
              </a:rPr>
              <a:t>Staff </a:t>
            </a:r>
            <a:r>
              <a:rPr lang="en-US" dirty="0" err="1">
                <a:solidFill>
                  <a:schemeClr val="lt1"/>
                </a:solidFill>
                <a:latin typeface="+mj-lt"/>
              </a:rPr>
              <a:t>Mobilty@AGU</a:t>
            </a:r>
            <a:endParaRPr lang="en-US" dirty="0">
              <a:solidFill>
                <a:schemeClr val="lt1"/>
              </a:solidFill>
              <a:latin typeface="+mj-lt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874983"/>
              </p:ext>
            </p:extLst>
          </p:nvPr>
        </p:nvGraphicFramePr>
        <p:xfrm>
          <a:off x="6095999" y="2321228"/>
          <a:ext cx="5014315" cy="3614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708325"/>
              </p:ext>
            </p:extLst>
          </p:nvPr>
        </p:nvGraphicFramePr>
        <p:xfrm>
          <a:off x="6538315" y="2059523"/>
          <a:ext cx="5013618" cy="3394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5B524D50-76CA-B243-B4CD-2ADD903DE7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456620"/>
              </p:ext>
            </p:extLst>
          </p:nvPr>
        </p:nvGraphicFramePr>
        <p:xfrm>
          <a:off x="838199" y="1514878"/>
          <a:ext cx="10713732" cy="51639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71244">
                  <a:extLst>
                    <a:ext uri="{9D8B030D-6E8A-4147-A177-3AD203B41FA5}">
                      <a16:colId xmlns:a16="http://schemas.microsoft.com/office/drawing/2014/main" val="689834321"/>
                    </a:ext>
                  </a:extLst>
                </a:gridCol>
                <a:gridCol w="3571244">
                  <a:extLst>
                    <a:ext uri="{9D8B030D-6E8A-4147-A177-3AD203B41FA5}">
                      <a16:colId xmlns:a16="http://schemas.microsoft.com/office/drawing/2014/main" val="1850500860"/>
                    </a:ext>
                  </a:extLst>
                </a:gridCol>
                <a:gridCol w="3571244">
                  <a:extLst>
                    <a:ext uri="{9D8B030D-6E8A-4147-A177-3AD203B41FA5}">
                      <a16:colId xmlns:a16="http://schemas.microsoft.com/office/drawing/2014/main" val="2407840817"/>
                    </a:ext>
                  </a:extLst>
                </a:gridCol>
              </a:tblGrid>
              <a:tr h="373557">
                <a:tc>
                  <a:txBody>
                    <a:bodyPr/>
                    <a:lstStyle/>
                    <a:p>
                      <a:r>
                        <a:rPr lang="en-US" dirty="0"/>
                        <a:t>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Teaching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396429"/>
                  </a:ext>
                </a:extLst>
              </a:tr>
              <a:tr h="273250">
                <a:tc>
                  <a:txBody>
                    <a:bodyPr/>
                    <a:lstStyle/>
                    <a:p>
                      <a:r>
                        <a:rPr lang="en-US" b="1" dirty="0"/>
                        <a:t>Architecture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522070"/>
                  </a:ext>
                </a:extLst>
              </a:tr>
              <a:tr h="467909">
                <a:tc>
                  <a:txBody>
                    <a:bodyPr/>
                    <a:lstStyle/>
                    <a:p>
                      <a:r>
                        <a:rPr lang="en-US" b="1" dirty="0"/>
                        <a:t>Business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531123"/>
                  </a:ext>
                </a:extLst>
              </a:tr>
              <a:tr h="424268">
                <a:tc>
                  <a:txBody>
                    <a:bodyPr/>
                    <a:lstStyle/>
                    <a:p>
                      <a:r>
                        <a:rPr lang="en-US" b="1" dirty="0"/>
                        <a:t>Civil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663842"/>
                  </a:ext>
                </a:extLst>
              </a:tr>
              <a:tr h="424268">
                <a:tc>
                  <a:txBody>
                    <a:bodyPr/>
                    <a:lstStyle/>
                    <a:p>
                      <a:r>
                        <a:rPr lang="en-US" b="1" dirty="0"/>
                        <a:t>Computer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679175"/>
                  </a:ext>
                </a:extLst>
              </a:tr>
              <a:tr h="424268">
                <a:tc>
                  <a:txBody>
                    <a:bodyPr/>
                    <a:lstStyle/>
                    <a:p>
                      <a:r>
                        <a:rPr lang="en-US" b="1" dirty="0"/>
                        <a:t>Electrical and Electronics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342660"/>
                  </a:ext>
                </a:extLst>
              </a:tr>
              <a:tr h="339878">
                <a:tc>
                  <a:txBody>
                    <a:bodyPr/>
                    <a:lstStyle/>
                    <a:p>
                      <a:r>
                        <a:rPr lang="en-US" b="1" dirty="0"/>
                        <a:t>Industrial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778860"/>
                  </a:ext>
                </a:extLst>
              </a:tr>
              <a:tr h="333054">
                <a:tc>
                  <a:txBody>
                    <a:bodyPr/>
                    <a:lstStyle/>
                    <a:p>
                      <a:r>
                        <a:rPr lang="en-US" b="1" dirty="0"/>
                        <a:t>Mechanical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473001"/>
                  </a:ext>
                </a:extLst>
              </a:tr>
              <a:tr h="365986">
                <a:tc>
                  <a:txBody>
                    <a:bodyPr/>
                    <a:lstStyle/>
                    <a:p>
                      <a:r>
                        <a:rPr lang="en-US" b="1" dirty="0"/>
                        <a:t>Economics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992434"/>
                  </a:ext>
                </a:extLst>
              </a:tr>
              <a:tr h="339283">
                <a:tc>
                  <a:txBody>
                    <a:bodyPr/>
                    <a:lstStyle/>
                    <a:p>
                      <a:r>
                        <a:rPr lang="en-US" b="1" dirty="0"/>
                        <a:t>International Office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357484"/>
                  </a:ext>
                </a:extLst>
              </a:tr>
              <a:tr h="424268">
                <a:tc>
                  <a:txBody>
                    <a:bodyPr/>
                    <a:lstStyle/>
                    <a:p>
                      <a:r>
                        <a:rPr lang="en-US" b="1" dirty="0"/>
                        <a:t>Educational 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906238"/>
                  </a:ext>
                </a:extLst>
              </a:tr>
              <a:tr h="424268">
                <a:tc>
                  <a:txBody>
                    <a:bodyPr/>
                    <a:lstStyle/>
                    <a:p>
                      <a:r>
                        <a:rPr lang="en-US" b="1" dirty="0"/>
                        <a:t>School Of Languages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740040"/>
                  </a:ext>
                </a:extLst>
              </a:tr>
              <a:tr h="424268">
                <a:tc>
                  <a:txBody>
                    <a:bodyPr/>
                    <a:lstStyle/>
                    <a:p>
                      <a:r>
                        <a:rPr lang="en-US" b="1" dirty="0"/>
                        <a:t>Political Science and Public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571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871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5" y="238986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dirty="0">
                <a:solidFill>
                  <a:schemeClr val="lt1"/>
                </a:solidFill>
              </a:rPr>
              <a:t>Staff </a:t>
            </a:r>
            <a:r>
              <a:rPr lang="en-US" dirty="0" err="1">
                <a:solidFill>
                  <a:schemeClr val="lt1"/>
                </a:solidFill>
              </a:rPr>
              <a:t>Mobilty@AGU</a:t>
            </a:r>
            <a:r>
              <a:rPr lang="en-US" dirty="0">
                <a:solidFill>
                  <a:schemeClr val="lt1"/>
                </a:solidFill>
              </a:rPr>
              <a:t> </a:t>
            </a:r>
            <a:r>
              <a:rPr lang="en-US" dirty="0">
                <a:solidFill>
                  <a:schemeClr val="lt1"/>
                </a:solidFill>
                <a:latin typeface="+mn-lt"/>
              </a:rPr>
              <a:t>2019-2021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715694"/>
              </p:ext>
            </p:extLst>
          </p:nvPr>
        </p:nvGraphicFramePr>
        <p:xfrm>
          <a:off x="2369140" y="1641876"/>
          <a:ext cx="7307835" cy="4904929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435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5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5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06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8811">
                <a:tc>
                  <a:txBody>
                    <a:bodyPr/>
                    <a:lstStyle/>
                    <a:p>
                      <a:r>
                        <a:rPr lang="en-US" sz="3200" dirty="0"/>
                        <a:t>Teaching Mobility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3200" dirty="0"/>
                        <a:t>11+</a:t>
                      </a:r>
                    </a:p>
                    <a:p>
                      <a:pPr lvl="1" algn="ctr"/>
                      <a:r>
                        <a:rPr lang="en-US" sz="3200" dirty="0"/>
                        <a:t>2 left from previous project until 2020</a:t>
                      </a:r>
                    </a:p>
                    <a:p>
                      <a:pPr lvl="1" algn="ctr"/>
                      <a:r>
                        <a:rPr lang="en-US" sz="3200" dirty="0"/>
                        <a:t>Total: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3200" dirty="0"/>
                        <a:t>Until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398">
                <a:tc>
                  <a:txBody>
                    <a:bodyPr/>
                    <a:lstStyle/>
                    <a:p>
                      <a:r>
                        <a:rPr lang="en-US" sz="3200" dirty="0"/>
                        <a:t>Training Mobility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3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3200" dirty="0"/>
                        <a:t>Until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172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148879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-176821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New Applications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5" y="1688429"/>
            <a:ext cx="110634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491857"/>
              </p:ext>
            </p:extLst>
          </p:nvPr>
        </p:nvGraphicFramePr>
        <p:xfrm>
          <a:off x="302406" y="1255657"/>
          <a:ext cx="11430945" cy="47494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4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8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7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82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92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05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4182">
                <a:tc>
                  <a:txBody>
                    <a:bodyPr/>
                    <a:lstStyle/>
                    <a:p>
                      <a:r>
                        <a:rPr lang="en-US" sz="1600" b="1" dirty="0"/>
                        <a:t>Name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Experience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Dates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Mobility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490">
                <a:tc>
                  <a:txBody>
                    <a:bodyPr/>
                    <a:lstStyle/>
                    <a:p>
                      <a:r>
                        <a:rPr lang="en-US" sz="1600" b="1" dirty="0"/>
                        <a:t>İ. </a:t>
                      </a:r>
                      <a:r>
                        <a:rPr lang="en-US" sz="1600" b="1" dirty="0" err="1"/>
                        <a:t>Alper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İşoğlu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Bioengineering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7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Germany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FH Münster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March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Teaching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9054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Kutay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İçöz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Electrical and Electronics Engineering</a:t>
                      </a:r>
                      <a:r>
                        <a:rPr lang="tr-TR" sz="16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endParaRPr lang="en-US" sz="16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6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Germany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Physical Intelligence 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22-28 March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Training</a:t>
                      </a:r>
                    </a:p>
                    <a:p>
                      <a:endParaRPr lang="en-US" sz="1600" b="1" dirty="0"/>
                    </a:p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9054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Niğmet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Uzal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Civil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7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cap="none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Universidade</a:t>
                      </a:r>
                      <a:r>
                        <a:rPr lang="tr-TR" sz="16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de Santiago de </a:t>
                      </a:r>
                      <a:r>
                        <a:rPr lang="tr-TR" sz="1600" b="1" i="0" u="none" strike="noStrike" cap="none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Compostela</a:t>
                      </a:r>
                      <a:endParaRPr lang="tr-TR" sz="16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23.03.2020-02.04.2020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Training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88116"/>
                  </a:ext>
                </a:extLst>
              </a:tr>
              <a:tr h="599054"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Sedat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Gülçimen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Civil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8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cap="none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Universidade</a:t>
                      </a:r>
                      <a:r>
                        <a:rPr lang="tr-TR" sz="16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de Santiago de </a:t>
                      </a:r>
                      <a:r>
                        <a:rPr lang="tr-TR" sz="1600" b="1" i="0" u="none" strike="noStrike" cap="none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Compostela</a:t>
                      </a:r>
                      <a:endParaRPr lang="tr-TR" sz="16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23.03.2020-02.04.2020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Training</a:t>
                      </a:r>
                    </a:p>
                    <a:p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518991"/>
                  </a:ext>
                </a:extLst>
              </a:tr>
              <a:tr h="599054">
                <a:tc>
                  <a:txBody>
                    <a:bodyPr/>
                    <a:lstStyle/>
                    <a:p>
                      <a:r>
                        <a:rPr lang="en-US" sz="1600" b="1" dirty="0"/>
                        <a:t>Sinan </a:t>
                      </a:r>
                      <a:r>
                        <a:rPr lang="en-US" sz="1600" b="1" dirty="0" err="1"/>
                        <a:t>Akyüz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Architecture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7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Finland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University of Helsinki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24.02.2020-01.03.2020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03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535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New Applications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D9DDFAD1-3F36-EB42-AF53-FFB586FCC2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2316" y="2055950"/>
            <a:ext cx="8447368" cy="405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583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err="1">
                <a:solidFill>
                  <a:schemeClr val="lt1"/>
                </a:solidFill>
                <a:latin typeface="+mn-lt"/>
              </a:rPr>
              <a:t>Erasmus@AGU</a:t>
            </a:r>
            <a:r>
              <a:rPr lang="en-US" dirty="0">
                <a:solidFill>
                  <a:schemeClr val="lt1"/>
                </a:solidFill>
                <a:latin typeface="+mn-lt"/>
              </a:rPr>
              <a:t> 2019-2021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5" y="1688429"/>
            <a:ext cx="11063415" cy="7171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800000"/>
                </a:solidFill>
              </a:rPr>
              <a:t>Criteria for staff mobility:</a:t>
            </a:r>
            <a:r>
              <a:rPr lang="en-US" sz="1800" b="1" dirty="0"/>
              <a:t> </a:t>
            </a:r>
          </a:p>
          <a:p>
            <a:r>
              <a:rPr lang="en-US" sz="1800" b="1" dirty="0"/>
              <a:t> </a:t>
            </a: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At least one year of work experience at AGU: + 5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For each extra year of work experience at AGU: + 5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Currently, Erasmus Department Coordinator/Assistant: +10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Previous Erasmus Department Coordinator/Assistant: + 5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First time Erasmus applicant: +30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Academic personnel of Faculties/Schools with Ph.D. Titles: +30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Support academic personnel of Faculties/Schools with M.Sc./M.A  Titles: +20 points</a:t>
            </a:r>
          </a:p>
          <a:p>
            <a:pPr lvl="0"/>
            <a:endParaRPr lang="tr-TR" sz="1800" b="1" dirty="0">
              <a:latin typeface="+mj-lt"/>
              <a:cs typeface="Avenir Black Oblique"/>
            </a:endParaRPr>
          </a:p>
          <a:p>
            <a:pPr lvl="0"/>
            <a:r>
              <a:rPr lang="en-US" sz="1800" b="1" dirty="0">
                <a:latin typeface="+mj-lt"/>
                <a:cs typeface="Avenir Black Oblique"/>
              </a:rPr>
              <a:t>Support academic personnel of Faculties/Schools with B.Sc./B.A  Titles: +10 points</a:t>
            </a:r>
            <a:endParaRPr lang="tr-TR" sz="1800" b="1" dirty="0">
              <a:latin typeface="+mj-lt"/>
              <a:cs typeface="Avenir Black Oblique"/>
            </a:endParaRP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2439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 err="1">
                <a:solidFill>
                  <a:schemeClr val="lt1"/>
                </a:solidFill>
                <a:latin typeface="+mn-lt"/>
              </a:rPr>
              <a:t>Erasmus@AGU</a:t>
            </a:r>
            <a:r>
              <a:rPr lang="en-US" dirty="0">
                <a:solidFill>
                  <a:schemeClr val="lt1"/>
                </a:solidFill>
                <a:latin typeface="+mn-lt"/>
              </a:rPr>
              <a:t> 2019-2021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2833" y="1356301"/>
            <a:ext cx="11482957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800000"/>
                </a:solidFill>
              </a:rPr>
              <a:t>Criteria for staff mobility:</a:t>
            </a:r>
            <a:r>
              <a:rPr lang="en-US" sz="1800" b="1" dirty="0"/>
              <a:t> </a:t>
            </a:r>
          </a:p>
          <a:p>
            <a:r>
              <a:rPr lang="en-US" sz="1800" b="1" dirty="0"/>
              <a:t> </a:t>
            </a: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Language Level 1 : + 40 points for KPDS/YDS .GE. 90, TOEFL IBT .GE. 108    </a:t>
            </a:r>
            <a:endParaRPr lang="tr-TR" sz="1600" b="1" dirty="0">
              <a:latin typeface="+mj-lt"/>
              <a:cs typeface="Avenir Black Oblique"/>
            </a:endParaRPr>
          </a:p>
          <a:p>
            <a:r>
              <a:rPr lang="en-US" sz="1600" b="1" dirty="0">
                <a:latin typeface="+mj-lt"/>
                <a:cs typeface="Avenir Black Oblique"/>
              </a:rPr>
              <a:t>Language Level 2 : + 30 points for KPDS/YDS .GE. 80, TOEFL IBT .GE. 96   </a:t>
            </a:r>
            <a:endParaRPr lang="tr-TR" sz="1600" b="1" dirty="0">
              <a:latin typeface="+mj-lt"/>
              <a:cs typeface="Avenir Black Oblique"/>
            </a:endParaRPr>
          </a:p>
          <a:p>
            <a:r>
              <a:rPr lang="en-US" sz="1600" b="1" dirty="0">
                <a:latin typeface="+mj-lt"/>
                <a:cs typeface="Avenir Black Oblique"/>
              </a:rPr>
              <a:t>Language Level 3 : + 20 points for KPDS/YDS .GE. 70, TOEFL IBT .GE. 84  </a:t>
            </a:r>
            <a:endParaRPr lang="tr-TR" sz="1600" b="1" dirty="0">
              <a:latin typeface="+mj-lt"/>
              <a:cs typeface="Avenir Black Oblique"/>
            </a:endParaRPr>
          </a:p>
          <a:p>
            <a:r>
              <a:rPr lang="en-US" sz="1600" b="1" dirty="0">
                <a:latin typeface="+mj-lt"/>
                <a:cs typeface="Avenir Black Oblique"/>
              </a:rPr>
              <a:t>Language Level 4 : + 10 points for KPDS/YDS .GE. 60, TOEFL IBT .GE. 72</a:t>
            </a:r>
          </a:p>
          <a:p>
            <a:endParaRPr lang="tr-TR" sz="1600" b="1" dirty="0">
              <a:latin typeface="+mj-lt"/>
              <a:cs typeface="Avenir Black Oblique"/>
            </a:endParaRPr>
          </a:p>
          <a:p>
            <a:r>
              <a:rPr lang="en-US" sz="1600" b="1" dirty="0">
                <a:latin typeface="+mj-lt"/>
                <a:cs typeface="Avenir Black Oblique"/>
              </a:rPr>
              <a:t>Here .GE. stands for “Greater than or Equal to”.  One can get a Language Point from only one of the Language Levels. </a:t>
            </a:r>
          </a:p>
          <a:p>
            <a:r>
              <a:rPr lang="en-US" sz="1600" b="1" dirty="0">
                <a:latin typeface="+mj-lt"/>
                <a:cs typeface="Avenir Black Oblique"/>
              </a:rPr>
              <a:t> </a:t>
            </a:r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introduces the research activities, their budgets and the project based RA scholarships at AGU:  +10 points</a:t>
            </a:r>
          </a:p>
          <a:p>
            <a:pPr lvl="0"/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promotes the joint research collaborations between the two institutions:  +10 points</a:t>
            </a:r>
          </a:p>
          <a:p>
            <a:pPr lvl="0"/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promotes graduate studies at AGU for candidate grad students:  +10 points</a:t>
            </a:r>
          </a:p>
          <a:p>
            <a:pPr lvl="0"/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promotes academic exchange activities between the two institutions:  +10 points</a:t>
            </a:r>
          </a:p>
          <a:p>
            <a:pPr lvl="0"/>
            <a:endParaRPr lang="tr-TR" sz="1600" b="1" dirty="0">
              <a:latin typeface="+mj-lt"/>
              <a:cs typeface="Avenir Black Oblique"/>
            </a:endParaRPr>
          </a:p>
          <a:p>
            <a:pPr lvl="0"/>
            <a:r>
              <a:rPr lang="en-US" sz="1600" b="1" dirty="0">
                <a:latin typeface="+mj-lt"/>
                <a:cs typeface="Avenir Black Oblique"/>
              </a:rPr>
              <a:t>For presentation proposals that promotes undergrad and grad student exchange activities between the two institutions:  +10 points</a:t>
            </a:r>
            <a:endParaRPr lang="tr-TR" sz="1600" b="1" dirty="0">
              <a:latin typeface="+mj-lt"/>
              <a:cs typeface="Avenir Black Oblique"/>
            </a:endParaRPr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3109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t="22668" b="8951"/>
          <a:stretch/>
        </p:blipFill>
        <p:spPr>
          <a:xfrm>
            <a:off x="0" y="0"/>
            <a:ext cx="12192000" cy="13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652377" y="365125"/>
            <a:ext cx="90246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+mn-lt"/>
              </a:rPr>
              <a:t>What’s next?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10457515" y="3692828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2013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457514" y="6488667"/>
            <a:ext cx="652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377" y="1689643"/>
            <a:ext cx="1148295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endParaRPr lang="en-US" sz="1800" b="1" dirty="0"/>
          </a:p>
          <a:p>
            <a:pPr marL="285750" indent="-285750">
              <a:buFont typeface="Arial"/>
              <a:buChar char="•"/>
            </a:pPr>
            <a:r>
              <a:rPr lang="en-US" sz="2400" b="1" dirty="0"/>
              <a:t>Next Call</a:t>
            </a:r>
          </a:p>
          <a:p>
            <a:endParaRPr lang="en-US" sz="2400" b="1" dirty="0"/>
          </a:p>
          <a:p>
            <a:pPr marL="285750" indent="-285750">
              <a:buFont typeface="Arial"/>
              <a:buChar char="•"/>
            </a:pPr>
            <a:r>
              <a:rPr lang="en-US" sz="2400" b="1" dirty="0"/>
              <a:t>Next Committee Meeting</a:t>
            </a:r>
          </a:p>
          <a:p>
            <a:endParaRPr lang="en-US" sz="2400" b="1" dirty="0"/>
          </a:p>
          <a:p>
            <a:pPr marL="285750" indent="-285750">
              <a:buFont typeface="Arial"/>
              <a:buChar char="•"/>
            </a:pPr>
            <a:endParaRPr lang="en-US" sz="2400" b="1" dirty="0"/>
          </a:p>
          <a:p>
            <a:pPr marL="285750" indent="-285750">
              <a:buFont typeface="Arial"/>
              <a:buChar char="•"/>
            </a:pPr>
            <a:endParaRPr lang="en-US" sz="24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pPr marL="285750" indent="-285750">
              <a:buFont typeface="Arial"/>
              <a:buChar char="•"/>
            </a:pPr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  <a:p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76194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7702</TotalTime>
  <Words>671</Words>
  <Application>Microsoft Macintosh PowerPoint</Application>
  <PresentationFormat>Geniş ekran</PresentationFormat>
  <Paragraphs>238</Paragraphs>
  <Slides>10</Slides>
  <Notes>10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Calibri</vt:lpstr>
      <vt:lpstr>Avenir Black Oblique</vt:lpstr>
      <vt:lpstr>Arial</vt:lpstr>
      <vt:lpstr>Office Theme</vt:lpstr>
      <vt:lpstr>PowerPoint Sunusu</vt:lpstr>
      <vt:lpstr>Agenda Items</vt:lpstr>
      <vt:lpstr>Staff Mobilty@AGU</vt:lpstr>
      <vt:lpstr>Staff Mobilty@AGU 2019-2021</vt:lpstr>
      <vt:lpstr>New Applications</vt:lpstr>
      <vt:lpstr>New Applications</vt:lpstr>
      <vt:lpstr>Erasmus@AGU 2019-2021</vt:lpstr>
      <vt:lpstr>Erasmus@AGU 2019-2021</vt:lpstr>
      <vt:lpstr>What’s next?</vt:lpstr>
      <vt:lpstr>PowerPoint Sunusu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AGÜ Gençlik Fabrikası</dc:title>
  <cp:lastModifiedBy>Microsoft Office User</cp:lastModifiedBy>
  <cp:revision>152</cp:revision>
  <cp:lastPrinted>2018-11-11T10:58:19Z</cp:lastPrinted>
  <dcterms:modified xsi:type="dcterms:W3CDTF">2020-01-16T12:09:16Z</dcterms:modified>
</cp:coreProperties>
</file>